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20" r:id="rId3"/>
    <p:sldId id="304" r:id="rId4"/>
    <p:sldId id="32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459" r:id="rId21"/>
    <p:sldId id="460" r:id="rId22"/>
    <p:sldId id="461" r:id="rId23"/>
    <p:sldId id="465" r:id="rId24"/>
    <p:sldId id="464" r:id="rId25"/>
    <p:sldId id="466" r:id="rId26"/>
    <p:sldId id="397" r:id="rId27"/>
    <p:sldId id="398" r:id="rId28"/>
    <p:sldId id="426" r:id="rId29"/>
    <p:sldId id="448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10" r:id="rId44"/>
    <p:sldId id="428" r:id="rId45"/>
    <p:sldId id="456" r:id="rId46"/>
    <p:sldId id="452" r:id="rId47"/>
    <p:sldId id="431" r:id="rId48"/>
    <p:sldId id="433" r:id="rId49"/>
    <p:sldId id="457" r:id="rId50"/>
    <p:sldId id="427" r:id="rId51"/>
    <p:sldId id="458" r:id="rId52"/>
    <p:sldId id="436" r:id="rId53"/>
    <p:sldId id="455" r:id="rId54"/>
    <p:sldId id="447" r:id="rId55"/>
    <p:sldId id="449" r:id="rId56"/>
    <p:sldId id="302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03 –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br>
              <a:rPr lang="en-US" dirty="0" smtClean="0"/>
            </a:br>
            <a:r>
              <a:rPr lang="en-US" dirty="0" smtClean="0"/>
              <a:t>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gives you the 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less than zero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(Arithmetic)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in what direction?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21080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from left to right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r>
              <a:rPr lang="en-US" dirty="0" smtClean="0"/>
              <a:t>Written programs vs Python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 smtClean="0"/>
              <a:t>Floats (decimals) and integers (whole numbers) behave in two different ways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difference is how their division works</a:t>
            </a:r>
          </a:p>
          <a:p>
            <a:pPr lvl="1"/>
            <a:r>
              <a:rPr lang="en-US" dirty="0" smtClean="0"/>
              <a:t>Python 3 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For both integers and floats</a:t>
            </a:r>
            <a:endParaRPr lang="en-US" dirty="0" smtClean="0"/>
          </a:p>
          <a:p>
            <a:pPr lvl="1"/>
            <a:r>
              <a:rPr lang="en-US" dirty="0" smtClean="0"/>
              <a:t>Have to explicitly call integer division</a:t>
            </a:r>
            <a:endParaRPr lang="en-US" sz="32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3635066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6022" y="4653740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need to approximate the representation of numbers</a:t>
            </a:r>
          </a:p>
          <a:p>
            <a:pPr lvl="1"/>
            <a:r>
              <a:rPr lang="en-US" dirty="0"/>
              <a:t>0.66666666666666666666666667…</a:t>
            </a:r>
          </a:p>
          <a:p>
            <a:pPr lvl="1"/>
            <a:r>
              <a:rPr lang="en-US" dirty="0"/>
              <a:t>3.14159265358979323846264338328…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know that this can lead to incorrect</a:t>
            </a:r>
            <a:br>
              <a:rPr lang="en-US" dirty="0" smtClean="0"/>
            </a:br>
            <a:r>
              <a:rPr lang="en-US" dirty="0" smtClean="0"/>
              <a:t>answers when doing calculations later</a:t>
            </a:r>
          </a:p>
          <a:p>
            <a:pPr lvl="1"/>
            <a:r>
              <a:rPr lang="en-US" dirty="0" smtClean="0"/>
              <a:t>Something similar happens when numbers </a:t>
            </a:r>
            <a:br>
              <a:rPr lang="en-US" dirty="0" smtClean="0"/>
            </a:br>
            <a:r>
              <a:rPr lang="en-US" dirty="0" smtClean="0"/>
              <a:t>are stored in a computer’s memory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Arithmetic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1.99 + 0.12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0.99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1.13 * 1.19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5071" y="2538669"/>
            <a:ext cx="5038929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2.11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1.1099999999999999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1.3446999999999998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89581" y="3099790"/>
            <a:ext cx="1324942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7325" y="2588861"/>
            <a:ext cx="887197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28646" y="4069086"/>
            <a:ext cx="4158154" cy="107542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8684" y="5280337"/>
            <a:ext cx="482580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Because computers store numbers differently, they sometimes run into different sets of rounding errors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3915" y="5049504"/>
            <a:ext cx="18824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What’s going on here???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fix floating point errors?</a:t>
            </a:r>
          </a:p>
          <a:p>
            <a:pPr lvl="1"/>
            <a:r>
              <a:rPr lang="en-US" sz="3200" dirty="0" smtClean="0"/>
              <a:t>You can’t!</a:t>
            </a:r>
          </a:p>
          <a:p>
            <a:pPr marL="457200" lvl="1" indent="0">
              <a:buNone/>
            </a:pPr>
            <a:r>
              <a:rPr lang="en-US" altLang="ja-JP" b="1" dirty="0" smtClean="0"/>
              <a:t>    ¯\_(</a:t>
            </a:r>
            <a:r>
              <a:rPr lang="ja-JP" altLang="en-US" dirty="0"/>
              <a:t>ツ</a:t>
            </a:r>
            <a:r>
              <a:rPr lang="en-US" altLang="ja-JP" b="1" dirty="0"/>
              <a:t>)_/¯</a:t>
            </a:r>
            <a:endParaRPr lang="en-US" b="1" dirty="0" smtClean="0"/>
          </a:p>
          <a:p>
            <a:pPr lvl="1"/>
            <a:r>
              <a:rPr lang="en-US" dirty="0" smtClean="0"/>
              <a:t>They’re present in every single programming language that uses the float data type</a:t>
            </a:r>
          </a:p>
          <a:p>
            <a:pPr lvl="3"/>
            <a:endParaRPr lang="en-US" dirty="0"/>
          </a:p>
          <a:p>
            <a:r>
              <a:rPr lang="en-US" dirty="0" smtClean="0"/>
              <a:t>Just be aware that the problem exists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on’t rely on having exact numerical representations when using floats in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9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07407E-6 L 0.00086 -0.0338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690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 operators </a:t>
            </a:r>
          </a:p>
          <a:p>
            <a:pPr lvl="1"/>
            <a:r>
              <a:rPr lang="en-US" dirty="0" smtClean="0"/>
              <a:t>Contain a single equal sign</a:t>
            </a:r>
          </a:p>
          <a:p>
            <a:pPr lvl="1"/>
            <a:r>
              <a:rPr lang="en-US" dirty="0" smtClean="0"/>
              <a:t>Must have a variable on the left side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income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taxBracket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numPizzas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(people // 4)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simplify statements like these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= count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= doubling 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By combining the arithmetic and assignment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+=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*= 2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can do this with any arithmetic operator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shortcuts assume that the variable is the </a:t>
            </a:r>
            <a:r>
              <a:rPr lang="en-US" u="sng" dirty="0" smtClean="0"/>
              <a:t>first</a:t>
            </a:r>
            <a:r>
              <a:rPr lang="en-US" dirty="0" smtClean="0"/>
              <a:t> thing after the assignment operator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percent: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convert the percentage to a decimal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/= 100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last line is the same as this line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percent / 100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41003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operands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17136" y="2224610"/>
          <a:ext cx="830972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530"/>
                <a:gridCol w="5734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or equal to</a:t>
                      </a:r>
                      <a:r>
                        <a:rPr lang="en-US" sz="2800" baseline="0" dirty="0" smtClean="0"/>
                        <a:t>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or equal to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Equivalent to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Not equivalent</a:t>
                      </a:r>
                      <a:r>
                        <a:rPr lang="en-US" sz="2800" baseline="0" dirty="0" smtClean="0"/>
                        <a:t> to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&lt;=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less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/>
              <a:t>less than </a:t>
            </a:r>
            <a:r>
              <a:rPr lang="en-US" dirty="0"/>
              <a:t>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</a:t>
            </a:r>
            <a:r>
              <a:rPr lang="en-US" u="sng" dirty="0"/>
              <a:t>very</a:t>
            </a:r>
            <a:r>
              <a:rPr lang="en-US" dirty="0"/>
              <a:t> common mistake to make!</a:t>
            </a:r>
          </a:p>
          <a:p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dirty="0" smtClean="0"/>
              <a:t>will trigger </a:t>
            </a:r>
            <a:r>
              <a:rPr lang="en-US" dirty="0"/>
              <a:t>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Assigns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the value stored in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Changes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to the value of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is equivalent to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pPr lvl="1"/>
            <a:r>
              <a:rPr lang="en-US" sz="3200" dirty="0" smtClean="0"/>
              <a:t>Does </a:t>
            </a:r>
            <a:r>
              <a:rPr lang="en-US" sz="3200" u="sng" dirty="0" smtClean="0"/>
              <a:t>not</a:t>
            </a:r>
            <a:r>
              <a:rPr lang="en-US" sz="3200" dirty="0" smtClean="0"/>
              <a:t> change the value of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or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to Boolean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lvl="2"/>
            <a:r>
              <a:rPr lang="en-US" sz="2800" dirty="0" smtClean="0"/>
              <a:t>Including mod and integer division</a:t>
            </a:r>
          </a:p>
          <a:p>
            <a:pPr lvl="1"/>
            <a:r>
              <a:rPr lang="en-US" dirty="0" smtClean="0"/>
              <a:t>Assignment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understand the order 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/>
            </a:r>
            <a:br>
              <a:rPr lang="en-US" altLang="en-US" dirty="0" smtClean="0">
                <a:ea typeface="ヒラギノ角ゴ Pro W3"/>
                <a:cs typeface="ヒラギノ角ゴ Pro W3"/>
              </a:rPr>
            </a:br>
            <a:r>
              <a:rPr lang="en-US" altLang="en-US" dirty="0" smtClean="0">
                <a:ea typeface="ヒラギノ角ゴ Pro W3"/>
                <a:cs typeface="ヒラギノ角ゴ Pro W3"/>
              </a:rPr>
              <a:t>Simple </a:t>
            </a:r>
            <a:r>
              <a:rPr lang="en-US" altLang="en-US" dirty="0">
                <a:ea typeface="ヒラギノ角ゴ Pro W3"/>
                <a:cs typeface="ヒラギノ角ゴ Pro W3"/>
              </a:rPr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altLang="en-US" dirty="0" smtClean="0">
                <a:ea typeface="ヒラギノ角ゴ Pro W3"/>
                <a:cs typeface="ヒラギノ角ゴ Pro W3"/>
              </a:rPr>
              <a:t>Examples</a:t>
            </a:r>
            <a:r>
              <a:rPr lang="en-US" altLang="en-US" dirty="0">
                <a:ea typeface="ヒラギノ角ゴ Pro W3"/>
                <a:cs typeface="ヒラギノ角ゴ Pro W3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4.0 == 4 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044" y="321933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4044" y="3815266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4044" y="4401772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4043" y="496985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</a:t>
            </a:r>
            <a:r>
              <a:rPr lang="en-US" dirty="0" smtClean="0"/>
              <a:t>use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   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"False"</a:t>
            </a:r>
            <a:r>
              <a:rPr lang="en-US" dirty="0" smtClean="0"/>
              <a:t> evaluate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9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also called Boolean operators</a:t>
            </a:r>
          </a:p>
          <a:p>
            <a:r>
              <a:rPr lang="en-US" dirty="0" smtClean="0"/>
              <a:t>There </a:t>
            </a:r>
            <a:r>
              <a:rPr lang="en-US" dirty="0"/>
              <a:t>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let us build complex </a:t>
            </a:r>
            <a:r>
              <a:rPr lang="en-US" dirty="0"/>
              <a:t>Boolean </a:t>
            </a:r>
            <a:r>
              <a:rPr lang="en-US" dirty="0" smtClean="0"/>
              <a:t>expressions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+ b == c)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 – 10 == a) \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 / 3 == a)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103" y="2021652"/>
            <a:ext cx="417567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103" y="2611342"/>
            <a:ext cx="1374107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43210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7317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978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9784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(b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Then 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32658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!= c)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bool4 = (a % b == 2)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(bool1, bool2, bool3, bool4)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9660" y="2021652"/>
            <a:ext cx="59630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9662" y="2611342"/>
            <a:ext cx="1646332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5993" y="2611338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4205" y="2611342"/>
            <a:ext cx="1588113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0099" y="2611340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24649"/>
              </p:ext>
            </p:extLst>
          </p:nvPr>
        </p:nvGraphicFramePr>
        <p:xfrm>
          <a:off x="1553273" y="1824355"/>
          <a:ext cx="60960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34419" y="2341891"/>
            <a:ext cx="30800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   &lt;=    &gt;</a:t>
            </a:r>
            <a:b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  !=   ==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CTRL+K</a:t>
            </a:r>
          </a:p>
          <a:p>
            <a:pPr lvl="1"/>
            <a:r>
              <a:rPr lang="en-US" dirty="0" smtClean="0"/>
              <a:t>“Kill” from the cursor to the end of the line</a:t>
            </a:r>
          </a:p>
          <a:p>
            <a:pPr lvl="2"/>
            <a:r>
              <a:rPr lang="en-US" dirty="0" smtClean="0"/>
              <a:t>Cuts the text (saves it to the “kill ring”)</a:t>
            </a:r>
          </a:p>
          <a:p>
            <a:pPr lvl="1"/>
            <a:r>
              <a:rPr lang="en-US" dirty="0" smtClean="0"/>
              <a:t>Hit twice to get the “enter” at the end too</a:t>
            </a:r>
            <a:endParaRPr lang="en-US" dirty="0"/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CTRL+Y</a:t>
            </a:r>
          </a:p>
          <a:p>
            <a:pPr lvl="1"/>
            <a:r>
              <a:rPr lang="en-US" dirty="0" smtClean="0"/>
              <a:t>“Yank” the killed text back from the dead</a:t>
            </a:r>
          </a:p>
          <a:p>
            <a:pPr lvl="2"/>
            <a:r>
              <a:rPr lang="en-US" dirty="0" smtClean="0"/>
              <a:t>Pastes the text (from the “kill ring”)</a:t>
            </a:r>
          </a:p>
          <a:p>
            <a:pPr lvl="1"/>
            <a:r>
              <a:rPr lang="en-US" dirty="0" smtClean="0"/>
              <a:t>Press multiple times to paste the text again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Daily emacs Shortcut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7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discussions start this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endParaRPr lang="en-US" dirty="0" smtClean="0"/>
          </a:p>
          <a:p>
            <a:r>
              <a:rPr lang="en-US" dirty="0"/>
              <a:t>HW 0 is due Friday, February </a:t>
            </a:r>
            <a:r>
              <a:rPr lang="en-US" dirty="0" smtClean="0"/>
              <a:t>8th </a:t>
            </a:r>
            <a:r>
              <a:rPr lang="en-US" dirty="0"/>
              <a:t>at </a:t>
            </a:r>
            <a:r>
              <a:rPr lang="en-US" dirty="0" smtClean="0"/>
              <a:t>11:59:59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HW 1 will come out on Saturday, February </a:t>
            </a:r>
            <a:r>
              <a:rPr lang="en-US" dirty="0" smtClean="0"/>
              <a:t>9th</a:t>
            </a:r>
            <a:endParaRPr lang="en-US" dirty="0" smtClean="0"/>
          </a:p>
          <a:p>
            <a:pPr lvl="1"/>
            <a:r>
              <a:rPr lang="en-US" dirty="0"/>
              <a:t>Due by Friday (February </a:t>
            </a:r>
            <a:r>
              <a:rPr lang="en-US" dirty="0" smtClean="0"/>
              <a:t>15th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1"/>
            <a:r>
              <a:rPr lang="en-US" dirty="0" smtClean="0"/>
              <a:t>You must first complete the </a:t>
            </a:r>
            <a:br>
              <a:rPr lang="en-US" dirty="0" smtClean="0"/>
            </a:br>
            <a:r>
              <a:rPr lang="en-US" dirty="0" smtClean="0"/>
              <a:t>Syllabus and Course Website Quiz to see it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29994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</a:t>
            </a:r>
            <a:r>
              <a:rPr lang="en-US" dirty="0" smtClean="0"/>
              <a:t>and evaluate our data</a:t>
            </a:r>
          </a:p>
          <a:p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205" y="2745354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8406" y="2060791"/>
            <a:ext cx="4010983" cy="2200125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11613</TotalTime>
  <Words>1908</Words>
  <Application>Microsoft Office PowerPoint</Application>
  <PresentationFormat>On-screen Show (4:3)</PresentationFormat>
  <Paragraphs>631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ＭＳ Ｐゴシック</vt:lpstr>
      <vt:lpstr>Arial</vt:lpstr>
      <vt:lpstr>Calibri</vt:lpstr>
      <vt:lpstr>Courier New</vt:lpstr>
      <vt:lpstr>Times New Roman</vt:lpstr>
      <vt:lpstr>Wingdings</vt:lpstr>
      <vt:lpstr>ヒラギノ角ゴ Pro W3</vt:lpstr>
      <vt:lpstr>Office Theme</vt:lpstr>
      <vt:lpstr>CMSC201  Computer Science I for Majors  Lecture 03 – Operators</vt:lpstr>
      <vt:lpstr>Last Class We Covered</vt:lpstr>
      <vt:lpstr>Any Questions from Last Time?</vt:lpstr>
      <vt:lpstr>Today’s Objectives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Arithmetic Operators in Python</vt:lpstr>
      <vt:lpstr>Order of Operations (Arithmetic)</vt:lpstr>
      <vt:lpstr>Floating Point Errors</vt:lpstr>
      <vt:lpstr>Division: Floats and Integers</vt:lpstr>
      <vt:lpstr>Division Examples</vt:lpstr>
      <vt:lpstr>Rounding Errors</vt:lpstr>
      <vt:lpstr>Float Arithmetic Examples</vt:lpstr>
      <vt:lpstr>Handling Floating Point Errors</vt:lpstr>
      <vt:lpstr>Assignment Operators</vt:lpstr>
      <vt:lpstr>Basic Assignment</vt:lpstr>
      <vt:lpstr>Combining with Arithmetic</vt:lpstr>
      <vt:lpstr>Combined Assignments</vt:lpstr>
      <vt:lpstr>Comparison Operators</vt:lpstr>
      <vt:lpstr>Overview</vt:lpstr>
      <vt:lpstr>Comparison Operators</vt:lpstr>
      <vt:lpstr>Comparison Examples</vt:lpstr>
      <vt:lpstr>Comparison Operators in Python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 Simple Data Types</vt:lpstr>
      <vt:lpstr>“Value” of Boolean Variables</vt:lpstr>
      <vt:lpstr>“Value” of Boolean Variables</vt:lpstr>
      <vt:lpstr>Logical Operators</vt:lpstr>
      <vt:lpstr>Logical Operators</vt:lpstr>
      <vt:lpstr>Logical Operators – and</vt:lpstr>
      <vt:lpstr>Logical Operators – and</vt:lpstr>
      <vt:lpstr>Practice with and</vt:lpstr>
      <vt:lpstr>Logical Operators – or</vt:lpstr>
      <vt:lpstr>Logical Operators – or</vt:lpstr>
      <vt:lpstr>Logical Operators – not</vt:lpstr>
      <vt:lpstr>Logical Operators – not</vt:lpstr>
      <vt:lpstr>Complex Expressions</vt:lpstr>
      <vt:lpstr>Practice with Comparisons</vt:lpstr>
      <vt:lpstr>Order of Operations (All)</vt:lpstr>
      <vt:lpstr>PowerPoint Presentation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149</cp:revision>
  <dcterms:created xsi:type="dcterms:W3CDTF">2014-05-05T14:25:42Z</dcterms:created>
  <dcterms:modified xsi:type="dcterms:W3CDTF">2019-02-04T17:20:49Z</dcterms:modified>
</cp:coreProperties>
</file>